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6858000" cx="12192000"/>
  <p:notesSz cx="6858000" cy="9144000"/>
  <p:embeddedFontLst>
    <p:embeddedFont>
      <p:font typeface="Inter SemiBold"/>
      <p:regular r:id="rId16"/>
      <p:bold r:id="rId17"/>
      <p:italic r:id="rId18"/>
      <p:boldItalic r:id="rId19"/>
    </p:embeddedFont>
    <p:embeddedFont>
      <p:font typeface="Inter"/>
      <p:regular r:id="rId20"/>
      <p:bold r:id="rId21"/>
      <p:italic r:id="rId22"/>
      <p:boldItalic r:id="rId23"/>
    </p:embeddedFont>
    <p:embeddedFont>
      <p:font typeface="Inter ExtraBold"/>
      <p:bold r:id="rId24"/>
      <p:boldItalic r:id="rId2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Inter-regular.fntdata"/><Relationship Id="rId22" Type="http://schemas.openxmlformats.org/officeDocument/2006/relationships/font" Target="fonts/Inter-italic.fntdata"/><Relationship Id="rId21" Type="http://schemas.openxmlformats.org/officeDocument/2006/relationships/font" Target="fonts/Inter-bold.fntdata"/><Relationship Id="rId24" Type="http://schemas.openxmlformats.org/officeDocument/2006/relationships/font" Target="fonts/InterExtraBold-bold.fntdata"/><Relationship Id="rId23" Type="http://schemas.openxmlformats.org/officeDocument/2006/relationships/font" Target="fonts/Inter-bold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5" Type="http://schemas.openxmlformats.org/officeDocument/2006/relationships/font" Target="fonts/InterExtraBold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InterSemiBold-bold.fntdata"/><Relationship Id="rId16" Type="http://schemas.openxmlformats.org/officeDocument/2006/relationships/font" Target="fonts/InterSemiBold-regular.fntdata"/><Relationship Id="rId19" Type="http://schemas.openxmlformats.org/officeDocument/2006/relationships/font" Target="fonts/InterSemiBold-boldItalic.fntdata"/><Relationship Id="rId18" Type="http://schemas.openxmlformats.org/officeDocument/2006/relationships/font" Target="fonts/InterSemiBold-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1" name="Google Shape;281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" name="Google Shape;195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" name="Google Shape;225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" name="Google Shape;242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" name="Google Shape;261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9.png"/><Relationship Id="rId4" Type="http://schemas.openxmlformats.org/officeDocument/2006/relationships/image" Target="../media/image15.png"/><Relationship Id="rId5" Type="http://schemas.openxmlformats.org/officeDocument/2006/relationships/image" Target="../media/image27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9.png"/><Relationship Id="rId4" Type="http://schemas.openxmlformats.org/officeDocument/2006/relationships/image" Target="../media/image51.png"/><Relationship Id="rId5" Type="http://schemas.openxmlformats.org/officeDocument/2006/relationships/hyperlink" Target="https://sites.google.com/view/routersimilator/router" TargetMode="External"/><Relationship Id="rId6" Type="http://schemas.openxmlformats.org/officeDocument/2006/relationships/image" Target="../media/image5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image12.png"/><Relationship Id="rId11" Type="http://schemas.openxmlformats.org/officeDocument/2006/relationships/image" Target="../media/image4.png"/><Relationship Id="rId10" Type="http://schemas.openxmlformats.org/officeDocument/2006/relationships/image" Target="../media/image7.png"/><Relationship Id="rId12" Type="http://schemas.openxmlformats.org/officeDocument/2006/relationships/image" Target="../media/image3.png"/><Relationship Id="rId9" Type="http://schemas.openxmlformats.org/officeDocument/2006/relationships/image" Target="../media/image14.png"/><Relationship Id="rId5" Type="http://schemas.openxmlformats.org/officeDocument/2006/relationships/image" Target="../media/image18.png"/><Relationship Id="rId6" Type="http://schemas.openxmlformats.org/officeDocument/2006/relationships/image" Target="../media/image6.png"/><Relationship Id="rId7" Type="http://schemas.openxmlformats.org/officeDocument/2006/relationships/image" Target="../media/image9.png"/><Relationship Id="rId8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Relationship Id="rId4" Type="http://schemas.openxmlformats.org/officeDocument/2006/relationships/image" Target="../media/image8.png"/><Relationship Id="rId5" Type="http://schemas.openxmlformats.org/officeDocument/2006/relationships/image" Target="../media/image16.png"/><Relationship Id="rId6" Type="http://schemas.openxmlformats.org/officeDocument/2006/relationships/image" Target="../media/image11.png"/><Relationship Id="rId7" Type="http://schemas.openxmlformats.org/officeDocument/2006/relationships/image" Target="../media/image13.png"/><Relationship Id="rId8" Type="http://schemas.openxmlformats.org/officeDocument/2006/relationships/image" Target="../media/image2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5" Type="http://schemas.openxmlformats.org/officeDocument/2006/relationships/image" Target="../media/image3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6.png"/><Relationship Id="rId4" Type="http://schemas.openxmlformats.org/officeDocument/2006/relationships/image" Target="../media/image23.png"/><Relationship Id="rId5" Type="http://schemas.openxmlformats.org/officeDocument/2006/relationships/image" Target="../media/image24.png"/><Relationship Id="rId6" Type="http://schemas.openxmlformats.org/officeDocument/2006/relationships/image" Target="../media/image35.png"/><Relationship Id="rId7" Type="http://schemas.openxmlformats.org/officeDocument/2006/relationships/image" Target="../media/image28.png"/><Relationship Id="rId8" Type="http://schemas.openxmlformats.org/officeDocument/2006/relationships/image" Target="../media/image3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7.png"/><Relationship Id="rId5" Type="http://schemas.openxmlformats.org/officeDocument/2006/relationships/image" Target="../media/image32.png"/><Relationship Id="rId6" Type="http://schemas.openxmlformats.org/officeDocument/2006/relationships/image" Target="../media/image29.png"/><Relationship Id="rId7" Type="http://schemas.openxmlformats.org/officeDocument/2006/relationships/image" Target="../media/image31.png"/><Relationship Id="rId8" Type="http://schemas.openxmlformats.org/officeDocument/2006/relationships/image" Target="../media/image2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8.png"/><Relationship Id="rId4" Type="http://schemas.openxmlformats.org/officeDocument/2006/relationships/image" Target="../media/image39.png"/><Relationship Id="rId5" Type="http://schemas.openxmlformats.org/officeDocument/2006/relationships/image" Target="../media/image5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0.png"/><Relationship Id="rId4" Type="http://schemas.openxmlformats.org/officeDocument/2006/relationships/image" Target="../media/image40.png"/><Relationship Id="rId5" Type="http://schemas.openxmlformats.org/officeDocument/2006/relationships/image" Target="../media/image43.png"/><Relationship Id="rId6" Type="http://schemas.openxmlformats.org/officeDocument/2006/relationships/image" Target="../media/image44.png"/><Relationship Id="rId7" Type="http://schemas.openxmlformats.org/officeDocument/2006/relationships/image" Target="../media/image5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2.png"/><Relationship Id="rId4" Type="http://schemas.openxmlformats.org/officeDocument/2006/relationships/image" Target="../media/image41.png"/><Relationship Id="rId9" Type="http://schemas.openxmlformats.org/officeDocument/2006/relationships/image" Target="../media/image53.png"/><Relationship Id="rId5" Type="http://schemas.openxmlformats.org/officeDocument/2006/relationships/image" Target="../media/image45.png"/><Relationship Id="rId6" Type="http://schemas.openxmlformats.org/officeDocument/2006/relationships/image" Target="../media/image46.png"/><Relationship Id="rId7" Type="http://schemas.openxmlformats.org/officeDocument/2006/relationships/image" Target="../media/image48.png"/><Relationship Id="rId8" Type="http://schemas.openxmlformats.org/officeDocument/2006/relationships/image" Target="../media/image4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E293B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84" name="Google Shape;84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191000" y="4637633"/>
            <a:ext cx="3810000" cy="62865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3"/>
          <p:cNvSpPr txBox="1"/>
          <p:nvPr/>
        </p:nvSpPr>
        <p:spPr>
          <a:xfrm>
            <a:off x="11572875" y="6496050"/>
            <a:ext cx="323850" cy="1619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5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1 / 10</a:t>
            </a:r>
            <a:endParaRPr/>
          </a:p>
        </p:txBody>
      </p:sp>
      <p:sp>
        <p:nvSpPr>
          <p:cNvPr id="86" name="Google Shape;86;p13"/>
          <p:cNvSpPr txBox="1"/>
          <p:nvPr/>
        </p:nvSpPr>
        <p:spPr>
          <a:xfrm>
            <a:off x="2100500" y="2706141"/>
            <a:ext cx="7990998" cy="6704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solidFill>
                  <a:srgbClr val="FFFFFF"/>
                </a:solidFill>
                <a:latin typeface="Inter ExtraBold"/>
                <a:ea typeface="Inter ExtraBold"/>
                <a:cs typeface="Inter ExtraBold"/>
                <a:sym typeface="Inter ExtraBold"/>
              </a:rPr>
              <a:t>EduRouter: Expertní Kurz</a:t>
            </a:r>
            <a:endParaRPr/>
          </a:p>
        </p:txBody>
      </p:sp>
      <p:sp>
        <p:nvSpPr>
          <p:cNvPr id="87" name="Google Shape;87;p13"/>
          <p:cNvSpPr txBox="1"/>
          <p:nvPr/>
        </p:nvSpPr>
        <p:spPr>
          <a:xfrm>
            <a:off x="3867150" y="3795712"/>
            <a:ext cx="4457700" cy="72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Komplexní průvodce správou domácí sítě</a:t>
            </a:r>
            <a:endParaRPr b="0" i="0" sz="1800" u="none" cap="none" strike="noStrike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ctr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Ing. Jiří Šilhán</a:t>
            </a:r>
            <a:endParaRPr sz="18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descr="image.png" id="88" name="Google Shape;88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619750" y="1667916"/>
            <a:ext cx="952500" cy="762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89" name="Google Shape;89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81500" y="4809083"/>
            <a:ext cx="3429000" cy="285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E293B"/>
        </a:solidFill>
      </p:bgPr>
    </p:bg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83" name="Google Shape;283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62462" y="4881413"/>
            <a:ext cx="3267075" cy="1350615"/>
          </a:xfrm>
          <a:prstGeom prst="rect">
            <a:avLst/>
          </a:prstGeom>
          <a:noFill/>
          <a:ln>
            <a:noFill/>
          </a:ln>
        </p:spPr>
      </p:pic>
      <p:sp>
        <p:nvSpPr>
          <p:cNvPr id="284" name="Google Shape;284;p22"/>
          <p:cNvSpPr txBox="1"/>
          <p:nvPr/>
        </p:nvSpPr>
        <p:spPr>
          <a:xfrm>
            <a:off x="11487150" y="6496050"/>
            <a:ext cx="409575" cy="1619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5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10 / 10</a:t>
            </a:r>
            <a:endParaRPr/>
          </a:p>
        </p:txBody>
      </p:sp>
      <p:pic>
        <p:nvPicPr>
          <p:cNvPr descr="image.png" id="285" name="Google Shape;285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62625" y="625822"/>
            <a:ext cx="66675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286" name="Google Shape;286;p22"/>
          <p:cNvSpPr txBox="1"/>
          <p:nvPr/>
        </p:nvSpPr>
        <p:spPr>
          <a:xfrm>
            <a:off x="4470796" y="1673572"/>
            <a:ext cx="3250406" cy="6704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solidFill>
                  <a:srgbClr val="FFFFFF"/>
                </a:solidFill>
                <a:latin typeface="Inter ExtraBold"/>
                <a:ea typeface="Inter ExtraBold"/>
                <a:cs typeface="Inter ExtraBold"/>
                <a:sym typeface="Inter ExtraBold"/>
              </a:rPr>
              <a:t>Vaše Mise</a:t>
            </a:r>
            <a:endParaRPr/>
          </a:p>
        </p:txBody>
      </p:sp>
      <p:sp>
        <p:nvSpPr>
          <p:cNvPr id="287" name="Google Shape;287;p22"/>
          <p:cNvSpPr txBox="1"/>
          <p:nvPr/>
        </p:nvSpPr>
        <p:spPr>
          <a:xfrm>
            <a:off x="4200525" y="2801242"/>
            <a:ext cx="3790950" cy="4266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99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Otevřete simulátor EduRouter.</a:t>
            </a:r>
            <a:endParaRPr/>
          </a:p>
        </p:txBody>
      </p:sp>
      <p:sp>
        <p:nvSpPr>
          <p:cNvPr id="288" name="Google Shape;288;p22"/>
          <p:cNvSpPr txBox="1"/>
          <p:nvPr/>
        </p:nvSpPr>
        <p:spPr>
          <a:xfrm>
            <a:off x="4505325" y="3494633"/>
            <a:ext cx="3181350" cy="2742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V levém panelu uvidíte seznam 15 misí.</a:t>
            </a:r>
            <a:endParaRPr/>
          </a:p>
        </p:txBody>
      </p:sp>
      <p:sp>
        <p:nvSpPr>
          <p:cNvPr id="289" name="Google Shape;289;p22"/>
          <p:cNvSpPr txBox="1"/>
          <p:nvPr/>
        </p:nvSpPr>
        <p:spPr>
          <a:xfrm>
            <a:off x="3810000" y="4035623"/>
            <a:ext cx="4572000" cy="5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Postupujte odshora dolů. Výsledky si můžete zapisovat.</a:t>
            </a:r>
            <a:endParaRPr b="0" i="0" sz="1350" u="none" cap="none" strike="noStrike">
              <a:solidFill>
                <a:srgbClr val="CBD5E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u="sng">
                <a:solidFill>
                  <a:schemeClr val="hlink"/>
                </a:solidFill>
                <a:latin typeface="Inter"/>
                <a:ea typeface="Inter"/>
                <a:cs typeface="Inter"/>
                <a:sym typeface="Inter"/>
                <a:hlinkClick r:id="rId5"/>
              </a:rPr>
              <a:t>https://sites.google.com/view/routersimilator/router</a:t>
            </a:r>
            <a:r>
              <a:rPr lang="en-US" sz="135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endParaRPr sz="1350">
              <a:solidFill>
                <a:srgbClr val="CBD5E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90" name="Google Shape;290;p22"/>
          <p:cNvSpPr txBox="1"/>
          <p:nvPr/>
        </p:nvSpPr>
        <p:spPr>
          <a:xfrm>
            <a:off x="4700825" y="5186213"/>
            <a:ext cx="2790348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38BDF8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První krok:</a:t>
            </a:r>
            <a:endParaRPr/>
          </a:p>
        </p:txBody>
      </p:sp>
      <p:sp>
        <p:nvSpPr>
          <p:cNvPr id="291" name="Google Shape;291;p22"/>
          <p:cNvSpPr txBox="1"/>
          <p:nvPr/>
        </p:nvSpPr>
        <p:spPr>
          <a:xfrm>
            <a:off x="4767262" y="5652938"/>
            <a:ext cx="2657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Přihlásit se jako               /</a:t>
            </a:r>
            <a:endParaRPr/>
          </a:p>
        </p:txBody>
      </p:sp>
      <p:pic>
        <p:nvPicPr>
          <p:cNvPr descr="image.png" id="292" name="Google Shape;292;p2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091237" y="5662463"/>
            <a:ext cx="59055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93" name="Google Shape;293;p2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834187" y="5662463"/>
            <a:ext cx="590550" cy="247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E293B"/>
        </a:solid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94" name="Google Shape;94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86488" y="1697825"/>
            <a:ext cx="5324474" cy="5067300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4"/>
          <p:cNvSpPr txBox="1"/>
          <p:nvPr/>
        </p:nvSpPr>
        <p:spPr>
          <a:xfrm>
            <a:off x="581025" y="581025"/>
            <a:ext cx="11581447" cy="5048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150" u="none" cap="none" strike="noStrike">
                <a:solidFill>
                  <a:srgbClr val="38BDF8"/>
                </a:solidFill>
                <a:latin typeface="Inter"/>
                <a:ea typeface="Inter"/>
                <a:cs typeface="Inter"/>
                <a:sym typeface="Inter"/>
              </a:rPr>
              <a:t>Jak to vlastně funguje? (Topologie)</a:t>
            </a:r>
            <a:endParaRPr/>
          </a:p>
        </p:txBody>
      </p:sp>
      <p:sp>
        <p:nvSpPr>
          <p:cNvPr id="96" name="Google Shape;96;p14"/>
          <p:cNvSpPr/>
          <p:nvPr/>
        </p:nvSpPr>
        <p:spPr>
          <a:xfrm>
            <a:off x="581025" y="1257300"/>
            <a:ext cx="11029950" cy="19050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14"/>
          <p:cNvSpPr txBox="1"/>
          <p:nvPr/>
        </p:nvSpPr>
        <p:spPr>
          <a:xfrm>
            <a:off x="11544300" y="6496050"/>
            <a:ext cx="352425" cy="1619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5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2 / 10</a:t>
            </a:r>
            <a:endParaRPr/>
          </a:p>
        </p:txBody>
      </p:sp>
      <p:sp>
        <p:nvSpPr>
          <p:cNvPr id="98" name="Google Shape;98;p14"/>
          <p:cNvSpPr txBox="1"/>
          <p:nvPr/>
        </p:nvSpPr>
        <p:spPr>
          <a:xfrm>
            <a:off x="581025" y="1828800"/>
            <a:ext cx="5324475" cy="2742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Router je "pošťák", který stojí mezi vaším domovem a světem.</a:t>
            </a:r>
            <a:endParaRPr/>
          </a:p>
        </p:txBody>
      </p:sp>
      <p:sp>
        <p:nvSpPr>
          <p:cNvPr id="99" name="Google Shape;99;p14"/>
          <p:cNvSpPr txBox="1"/>
          <p:nvPr/>
        </p:nvSpPr>
        <p:spPr>
          <a:xfrm>
            <a:off x="723900" y="2292637"/>
            <a:ext cx="95250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•</a:t>
            </a:r>
            <a:endParaRPr/>
          </a:p>
        </p:txBody>
      </p:sp>
      <p:sp>
        <p:nvSpPr>
          <p:cNvPr id="100" name="Google Shape;100;p14"/>
          <p:cNvSpPr txBox="1"/>
          <p:nvPr/>
        </p:nvSpPr>
        <p:spPr>
          <a:xfrm>
            <a:off x="819150" y="2293590"/>
            <a:ext cx="5086350" cy="5485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525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ISP (Poskytovatel):</a:t>
            </a:r>
            <a:r>
              <a:rPr b="0" i="0" lang="en-US" sz="13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Firma, které platíte (O2, Vodafone, místní Wi-Fi). Přivádí kabel do domu.</a:t>
            </a:r>
            <a:endParaRPr/>
          </a:p>
        </p:txBody>
      </p:sp>
      <p:sp>
        <p:nvSpPr>
          <p:cNvPr id="101" name="Google Shape;101;p14"/>
          <p:cNvSpPr txBox="1"/>
          <p:nvPr/>
        </p:nvSpPr>
        <p:spPr>
          <a:xfrm>
            <a:off x="723900" y="2936468"/>
            <a:ext cx="95250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•</a:t>
            </a:r>
            <a:endParaRPr/>
          </a:p>
        </p:txBody>
      </p:sp>
      <p:sp>
        <p:nvSpPr>
          <p:cNvPr id="102" name="Google Shape;102;p14"/>
          <p:cNvSpPr txBox="1"/>
          <p:nvPr/>
        </p:nvSpPr>
        <p:spPr>
          <a:xfrm>
            <a:off x="819150" y="2937420"/>
            <a:ext cx="5086350" cy="5485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525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Router:</a:t>
            </a:r>
            <a:r>
              <a:rPr b="0" i="0" lang="en-US" sz="13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Rozděluje tento jeden kabel pro všechna vaše zařízení (mobily, PC, TV).</a:t>
            </a:r>
            <a:endParaRPr/>
          </a:p>
        </p:txBody>
      </p:sp>
      <p:sp>
        <p:nvSpPr>
          <p:cNvPr id="103" name="Google Shape;103;p14"/>
          <p:cNvSpPr txBox="1"/>
          <p:nvPr/>
        </p:nvSpPr>
        <p:spPr>
          <a:xfrm>
            <a:off x="723900" y="3580298"/>
            <a:ext cx="95250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•</a:t>
            </a:r>
            <a:endParaRPr/>
          </a:p>
        </p:txBody>
      </p:sp>
      <p:sp>
        <p:nvSpPr>
          <p:cNvPr id="104" name="Google Shape;104;p14"/>
          <p:cNvSpPr txBox="1"/>
          <p:nvPr/>
        </p:nvSpPr>
        <p:spPr>
          <a:xfrm>
            <a:off x="819150" y="3581251"/>
            <a:ext cx="5086350" cy="2742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525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Klienti:</a:t>
            </a:r>
            <a:r>
              <a:rPr b="0" i="0" lang="en-US" sz="13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Vaše zařízení.</a:t>
            </a:r>
            <a:endParaRPr/>
          </a:p>
        </p:txBody>
      </p:sp>
      <p:pic>
        <p:nvPicPr>
          <p:cNvPr descr="image.png" id="105" name="Google Shape;105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091487" y="2133600"/>
            <a:ext cx="1714500" cy="1295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6" name="Google Shape;106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863012" y="3619500"/>
            <a:ext cx="171450" cy="228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7" name="Google Shape;107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091487" y="4086225"/>
            <a:ext cx="1714500" cy="11334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8" name="Google Shape;108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863012" y="5410200"/>
            <a:ext cx="171450" cy="228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9" name="Google Shape;109;p1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796337" y="2295525"/>
            <a:ext cx="304800" cy="304800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14"/>
          <p:cNvSpPr txBox="1"/>
          <p:nvPr/>
        </p:nvSpPr>
        <p:spPr>
          <a:xfrm>
            <a:off x="8253412" y="2695575"/>
            <a:ext cx="1390650" cy="19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F8FAFC"/>
                </a:solidFill>
                <a:latin typeface="Inter"/>
                <a:ea typeface="Inter"/>
                <a:cs typeface="Inter"/>
                <a:sym typeface="Inter"/>
              </a:rPr>
              <a:t>INTERNET</a:t>
            </a:r>
            <a:endParaRPr/>
          </a:p>
        </p:txBody>
      </p:sp>
      <p:sp>
        <p:nvSpPr>
          <p:cNvPr id="111" name="Google Shape;111;p14"/>
          <p:cNvSpPr txBox="1"/>
          <p:nvPr/>
        </p:nvSpPr>
        <p:spPr>
          <a:xfrm>
            <a:off x="8662987" y="3114675"/>
            <a:ext cx="571500" cy="1428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Veřejná síť</a:t>
            </a:r>
            <a:endParaRPr/>
          </a:p>
        </p:txBody>
      </p:sp>
      <p:sp>
        <p:nvSpPr>
          <p:cNvPr id="112" name="Google Shape;112;p14"/>
          <p:cNvSpPr txBox="1"/>
          <p:nvPr/>
        </p:nvSpPr>
        <p:spPr>
          <a:xfrm>
            <a:off x="8253412" y="4486275"/>
            <a:ext cx="1390650" cy="19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F8FAFC"/>
                </a:solidFill>
                <a:latin typeface="Inter"/>
                <a:ea typeface="Inter"/>
                <a:cs typeface="Inter"/>
                <a:sym typeface="Inter"/>
              </a:rPr>
              <a:t>ROUTER</a:t>
            </a:r>
            <a:endParaRPr/>
          </a:p>
        </p:txBody>
      </p:sp>
      <p:sp>
        <p:nvSpPr>
          <p:cNvPr id="113" name="Google Shape;113;p14"/>
          <p:cNvSpPr txBox="1"/>
          <p:nvPr/>
        </p:nvSpPr>
        <p:spPr>
          <a:xfrm>
            <a:off x="8491537" y="4905375"/>
            <a:ext cx="914400" cy="1428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Brána (Gateway)</a:t>
            </a:r>
            <a:endParaRPr/>
          </a:p>
        </p:txBody>
      </p:sp>
      <p:pic>
        <p:nvPicPr>
          <p:cNvPr descr="image.png" id="114" name="Google Shape;114;p1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424737" y="5876925"/>
            <a:ext cx="952500" cy="7524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5" name="Google Shape;115;p1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8472487" y="5876925"/>
            <a:ext cx="952500" cy="7524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6" name="Google Shape;116;p1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9520237" y="5876925"/>
            <a:ext cx="952500" cy="7524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7" name="Google Shape;117;p14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7805737" y="6057900"/>
            <a:ext cx="190500" cy="152400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14"/>
          <p:cNvSpPr txBox="1"/>
          <p:nvPr/>
        </p:nvSpPr>
        <p:spPr>
          <a:xfrm>
            <a:off x="7586662" y="6305550"/>
            <a:ext cx="628650" cy="1619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50" u="none" cap="none" strike="noStrike">
                <a:solidFill>
                  <a:srgbClr val="F8FAFC"/>
                </a:solidFill>
                <a:latin typeface="Inter"/>
                <a:ea typeface="Inter"/>
                <a:cs typeface="Inter"/>
                <a:sym typeface="Inter"/>
              </a:rPr>
              <a:t>PC</a:t>
            </a:r>
            <a:endParaRPr/>
          </a:p>
        </p:txBody>
      </p:sp>
      <p:pic>
        <p:nvPicPr>
          <p:cNvPr descr="image.png" id="119" name="Google Shape;119;p14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8891587" y="6057900"/>
            <a:ext cx="114300" cy="152400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14"/>
          <p:cNvSpPr txBox="1"/>
          <p:nvPr/>
        </p:nvSpPr>
        <p:spPr>
          <a:xfrm>
            <a:off x="8634412" y="6305550"/>
            <a:ext cx="628650" cy="1619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50" u="none" cap="none" strike="noStrike">
                <a:solidFill>
                  <a:srgbClr val="F8FAFC"/>
                </a:solidFill>
                <a:latin typeface="Inter"/>
                <a:ea typeface="Inter"/>
                <a:cs typeface="Inter"/>
                <a:sym typeface="Inter"/>
              </a:rPr>
              <a:t>Mobil</a:t>
            </a:r>
            <a:endParaRPr/>
          </a:p>
        </p:txBody>
      </p:sp>
      <p:pic>
        <p:nvPicPr>
          <p:cNvPr descr="image.png" id="121" name="Google Shape;121;p14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9901237" y="6057900"/>
            <a:ext cx="190500" cy="152400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14"/>
          <p:cNvSpPr txBox="1"/>
          <p:nvPr/>
        </p:nvSpPr>
        <p:spPr>
          <a:xfrm>
            <a:off x="9682162" y="6305550"/>
            <a:ext cx="628650" cy="1619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50" u="none" cap="none" strike="noStrike">
                <a:solidFill>
                  <a:srgbClr val="F8FAFC"/>
                </a:solidFill>
                <a:latin typeface="Inter"/>
                <a:ea typeface="Inter"/>
                <a:cs typeface="Inter"/>
                <a:sym typeface="Inter"/>
              </a:rPr>
              <a:t>TV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E293B"/>
        </a:solidFill>
      </p:bgPr>
    </p:bg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27" name="Google Shape;127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1025" y="1657350"/>
            <a:ext cx="5324475" cy="372219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28" name="Google Shape;128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86500" y="1657350"/>
            <a:ext cx="5324475" cy="3722191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15"/>
          <p:cNvSpPr txBox="1"/>
          <p:nvPr/>
        </p:nvSpPr>
        <p:spPr>
          <a:xfrm>
            <a:off x="581025" y="581025"/>
            <a:ext cx="11581447" cy="5048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150" u="none" cap="none" strike="noStrike">
                <a:solidFill>
                  <a:srgbClr val="38BDF8"/>
                </a:solidFill>
                <a:latin typeface="Inter"/>
                <a:ea typeface="Inter"/>
                <a:cs typeface="Inter"/>
                <a:sym typeface="Inter"/>
              </a:rPr>
              <a:t>Klíčový koncept: WAN vs. LAN</a:t>
            </a:r>
            <a:endParaRPr/>
          </a:p>
        </p:txBody>
      </p:sp>
      <p:sp>
        <p:nvSpPr>
          <p:cNvPr id="130" name="Google Shape;130;p15"/>
          <p:cNvSpPr/>
          <p:nvPr/>
        </p:nvSpPr>
        <p:spPr>
          <a:xfrm>
            <a:off x="581025" y="1257300"/>
            <a:ext cx="11029950" cy="19050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15"/>
          <p:cNvSpPr txBox="1"/>
          <p:nvPr/>
        </p:nvSpPr>
        <p:spPr>
          <a:xfrm>
            <a:off x="11544300" y="6496050"/>
            <a:ext cx="352425" cy="1619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5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3 / 10</a:t>
            </a:r>
            <a:endParaRPr/>
          </a:p>
        </p:txBody>
      </p:sp>
      <p:sp>
        <p:nvSpPr>
          <p:cNvPr id="132" name="Google Shape;132;p15"/>
          <p:cNvSpPr txBox="1"/>
          <p:nvPr/>
        </p:nvSpPr>
        <p:spPr>
          <a:xfrm>
            <a:off x="828675" y="2428875"/>
            <a:ext cx="5070633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E2E8F0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WAN (Wide Area Network)</a:t>
            </a:r>
            <a:endParaRPr/>
          </a:p>
        </p:txBody>
      </p:sp>
      <p:sp>
        <p:nvSpPr>
          <p:cNvPr id="133" name="Google Shape;133;p15"/>
          <p:cNvSpPr txBox="1"/>
          <p:nvPr/>
        </p:nvSpPr>
        <p:spPr>
          <a:xfrm>
            <a:off x="828675" y="2971800"/>
            <a:ext cx="4829175" cy="2742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To je strana "Internetu".</a:t>
            </a:r>
            <a:endParaRPr/>
          </a:p>
        </p:txBody>
      </p:sp>
      <p:pic>
        <p:nvPicPr>
          <p:cNvPr descr="image.png" id="134" name="Google Shape;134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28675" y="4724251"/>
            <a:ext cx="4829175" cy="312390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15"/>
          <p:cNvSpPr txBox="1"/>
          <p:nvPr/>
        </p:nvSpPr>
        <p:spPr>
          <a:xfrm>
            <a:off x="6534150" y="2428875"/>
            <a:ext cx="5070633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E2E8F0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LAN (Local Area Network)</a:t>
            </a:r>
            <a:endParaRPr/>
          </a:p>
        </p:txBody>
      </p:sp>
      <p:sp>
        <p:nvSpPr>
          <p:cNvPr id="136" name="Google Shape;136;p15"/>
          <p:cNvSpPr txBox="1"/>
          <p:nvPr/>
        </p:nvSpPr>
        <p:spPr>
          <a:xfrm>
            <a:off x="6534150" y="2971800"/>
            <a:ext cx="4829175" cy="2742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To je strana "Domova".</a:t>
            </a:r>
            <a:endParaRPr/>
          </a:p>
        </p:txBody>
      </p:sp>
      <p:pic>
        <p:nvPicPr>
          <p:cNvPr descr="image.png" id="137" name="Google Shape;137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534150" y="4724251"/>
            <a:ext cx="4829175" cy="31239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8" name="Google Shape;138;p1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28675" y="1933575"/>
            <a:ext cx="304800" cy="304800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15"/>
          <p:cNvSpPr txBox="1"/>
          <p:nvPr/>
        </p:nvSpPr>
        <p:spPr>
          <a:xfrm>
            <a:off x="971550" y="3340387"/>
            <a:ext cx="95250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•</a:t>
            </a:r>
            <a:endParaRPr/>
          </a:p>
        </p:txBody>
      </p:sp>
      <p:sp>
        <p:nvSpPr>
          <p:cNvPr id="140" name="Google Shape;140;p15"/>
          <p:cNvSpPr txBox="1"/>
          <p:nvPr/>
        </p:nvSpPr>
        <p:spPr>
          <a:xfrm>
            <a:off x="1066800" y="3341340"/>
            <a:ext cx="4591050" cy="2742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525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Kabel ze zdi od poskytovatele.</a:t>
            </a:r>
            <a:endParaRPr/>
          </a:p>
        </p:txBody>
      </p:sp>
      <p:sp>
        <p:nvSpPr>
          <p:cNvPr id="141" name="Google Shape;141;p15"/>
          <p:cNvSpPr txBox="1"/>
          <p:nvPr/>
        </p:nvSpPr>
        <p:spPr>
          <a:xfrm>
            <a:off x="971550" y="3709927"/>
            <a:ext cx="95250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•</a:t>
            </a:r>
            <a:endParaRPr/>
          </a:p>
        </p:txBody>
      </p:sp>
      <p:sp>
        <p:nvSpPr>
          <p:cNvPr id="142" name="Google Shape;142;p15"/>
          <p:cNvSpPr txBox="1"/>
          <p:nvPr/>
        </p:nvSpPr>
        <p:spPr>
          <a:xfrm>
            <a:off x="1066800" y="3710880"/>
            <a:ext cx="4591050" cy="5485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525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Veřejná IP adresa:</a:t>
            </a:r>
            <a:r>
              <a:rPr b="0" i="0" lang="en-US" sz="13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Pod touto adresou vás vidí celý svět (např. Netflix).</a:t>
            </a:r>
            <a:endParaRPr/>
          </a:p>
        </p:txBody>
      </p:sp>
      <p:sp>
        <p:nvSpPr>
          <p:cNvPr id="143" name="Google Shape;143;p15"/>
          <p:cNvSpPr txBox="1"/>
          <p:nvPr/>
        </p:nvSpPr>
        <p:spPr>
          <a:xfrm>
            <a:off x="971550" y="4353758"/>
            <a:ext cx="95250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•</a:t>
            </a:r>
            <a:endParaRPr/>
          </a:p>
        </p:txBody>
      </p:sp>
      <p:sp>
        <p:nvSpPr>
          <p:cNvPr id="144" name="Google Shape;144;p15"/>
          <p:cNvSpPr txBox="1"/>
          <p:nvPr/>
        </p:nvSpPr>
        <p:spPr>
          <a:xfrm>
            <a:off x="1066800" y="4354710"/>
            <a:ext cx="4591050" cy="2742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525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Je jen </a:t>
            </a:r>
            <a:r>
              <a:rPr b="1" i="0" lang="en-US" sz="13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jedna</a:t>
            </a:r>
            <a:r>
              <a:rPr b="0" i="0" lang="en-US" sz="13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pro celou domácnost.</a:t>
            </a:r>
            <a:endParaRPr/>
          </a:p>
        </p:txBody>
      </p:sp>
      <p:pic>
        <p:nvPicPr>
          <p:cNvPr descr="image.png" id="145" name="Google Shape;145;p1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534150" y="1933575"/>
            <a:ext cx="381000" cy="304800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15"/>
          <p:cNvSpPr txBox="1"/>
          <p:nvPr/>
        </p:nvSpPr>
        <p:spPr>
          <a:xfrm>
            <a:off x="6677025" y="3340387"/>
            <a:ext cx="95250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•</a:t>
            </a:r>
            <a:endParaRPr/>
          </a:p>
        </p:txBody>
      </p:sp>
      <p:sp>
        <p:nvSpPr>
          <p:cNvPr id="147" name="Google Shape;147;p15"/>
          <p:cNvSpPr txBox="1"/>
          <p:nvPr/>
        </p:nvSpPr>
        <p:spPr>
          <a:xfrm>
            <a:off x="6772275" y="3341340"/>
            <a:ext cx="4591050" cy="2742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525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Všechna zařízení u vás doma.</a:t>
            </a:r>
            <a:endParaRPr/>
          </a:p>
        </p:txBody>
      </p:sp>
      <p:sp>
        <p:nvSpPr>
          <p:cNvPr id="148" name="Google Shape;148;p15"/>
          <p:cNvSpPr txBox="1"/>
          <p:nvPr/>
        </p:nvSpPr>
        <p:spPr>
          <a:xfrm>
            <a:off x="6677025" y="3709927"/>
            <a:ext cx="95250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•</a:t>
            </a:r>
            <a:endParaRPr/>
          </a:p>
        </p:txBody>
      </p:sp>
      <p:sp>
        <p:nvSpPr>
          <p:cNvPr id="149" name="Google Shape;149;p15"/>
          <p:cNvSpPr txBox="1"/>
          <p:nvPr/>
        </p:nvSpPr>
        <p:spPr>
          <a:xfrm>
            <a:off x="6772275" y="3710880"/>
            <a:ext cx="4591050" cy="5485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525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Privátní IP adresa:</a:t>
            </a:r>
            <a:r>
              <a:rPr b="0" i="0" lang="en-US" sz="13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Platí jen u vás v obýváku. Venku neexistuje.</a:t>
            </a:r>
            <a:endParaRPr/>
          </a:p>
        </p:txBody>
      </p:sp>
      <p:sp>
        <p:nvSpPr>
          <p:cNvPr id="150" name="Google Shape;150;p15"/>
          <p:cNvSpPr txBox="1"/>
          <p:nvPr/>
        </p:nvSpPr>
        <p:spPr>
          <a:xfrm>
            <a:off x="6677025" y="4353758"/>
            <a:ext cx="95250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•</a:t>
            </a:r>
            <a:endParaRPr/>
          </a:p>
        </p:txBody>
      </p:sp>
      <p:sp>
        <p:nvSpPr>
          <p:cNvPr id="151" name="Google Shape;151;p15"/>
          <p:cNvSpPr txBox="1"/>
          <p:nvPr/>
        </p:nvSpPr>
        <p:spPr>
          <a:xfrm>
            <a:off x="6772275" y="4354710"/>
            <a:ext cx="4591050" cy="2742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525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Každé zařízení má svou vlastní.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E293B"/>
        </a:solidFill>
      </p:bgPr>
    </p:bg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56" name="Google Shape;156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1025" y="2388840"/>
            <a:ext cx="11029950" cy="1826716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16"/>
          <p:cNvSpPr txBox="1"/>
          <p:nvPr/>
        </p:nvSpPr>
        <p:spPr>
          <a:xfrm>
            <a:off x="581025" y="581025"/>
            <a:ext cx="11581447" cy="5048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150" u="none" cap="none" strike="noStrike">
                <a:solidFill>
                  <a:srgbClr val="38BDF8"/>
                </a:solidFill>
                <a:latin typeface="Inter"/>
                <a:ea typeface="Inter"/>
                <a:cs typeface="Inter"/>
                <a:sym typeface="Inter"/>
              </a:rPr>
              <a:t>Jak zařízení získají adresu? (DHCP)</a:t>
            </a:r>
            <a:endParaRPr/>
          </a:p>
        </p:txBody>
      </p:sp>
      <p:sp>
        <p:nvSpPr>
          <p:cNvPr id="158" name="Google Shape;158;p16"/>
          <p:cNvSpPr/>
          <p:nvPr/>
        </p:nvSpPr>
        <p:spPr>
          <a:xfrm>
            <a:off x="581025" y="1257300"/>
            <a:ext cx="11029950" cy="19050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16"/>
          <p:cNvSpPr txBox="1"/>
          <p:nvPr/>
        </p:nvSpPr>
        <p:spPr>
          <a:xfrm>
            <a:off x="581025" y="1828800"/>
            <a:ext cx="11029950" cy="2742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Představte si Router jako </a:t>
            </a:r>
            <a:r>
              <a:rPr b="1" i="0" lang="en-US" sz="13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recepčního v hotelu</a:t>
            </a:r>
            <a:r>
              <a:rPr b="0" i="0" lang="en-US" sz="13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  <a:endParaRPr/>
          </a:p>
        </p:txBody>
      </p:sp>
      <p:sp>
        <p:nvSpPr>
          <p:cNvPr id="160" name="Google Shape;160;p16"/>
          <p:cNvSpPr txBox="1"/>
          <p:nvPr/>
        </p:nvSpPr>
        <p:spPr>
          <a:xfrm>
            <a:off x="11544300" y="6496050"/>
            <a:ext cx="352425" cy="1619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5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4 / 10</a:t>
            </a:r>
            <a:endParaRPr/>
          </a:p>
        </p:txBody>
      </p:sp>
      <p:sp>
        <p:nvSpPr>
          <p:cNvPr id="161" name="Google Shape;161;p16"/>
          <p:cNvSpPr/>
          <p:nvPr/>
        </p:nvSpPr>
        <p:spPr>
          <a:xfrm>
            <a:off x="6086475" y="2825948"/>
            <a:ext cx="19050" cy="952500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16"/>
          <p:cNvSpPr txBox="1"/>
          <p:nvPr/>
        </p:nvSpPr>
        <p:spPr>
          <a:xfrm>
            <a:off x="581025" y="4501306"/>
            <a:ext cx="11581447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E2E8F0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V simulátoru hledejte:</a:t>
            </a:r>
            <a:endParaRPr/>
          </a:p>
        </p:txBody>
      </p:sp>
      <p:sp>
        <p:nvSpPr>
          <p:cNvPr id="163" name="Google Shape;163;p16"/>
          <p:cNvSpPr txBox="1"/>
          <p:nvPr/>
        </p:nvSpPr>
        <p:spPr>
          <a:xfrm>
            <a:off x="581025" y="4948981"/>
            <a:ext cx="11029950" cy="2742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Menu </a:t>
            </a:r>
            <a:r>
              <a:rPr b="1" i="0" lang="en-US" sz="13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Místní síť (LAN)</a:t>
            </a:r>
            <a:r>
              <a:rPr b="0" i="0" lang="en-US" sz="13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. Zde nastavujete rozsah, z jakého "recepční" rozdává čísla pokojů (např. od 100 do 199).</a:t>
            </a:r>
            <a:endParaRPr/>
          </a:p>
        </p:txBody>
      </p:sp>
      <p:sp>
        <p:nvSpPr>
          <p:cNvPr id="164" name="Google Shape;164;p16"/>
          <p:cNvSpPr txBox="1"/>
          <p:nvPr/>
        </p:nvSpPr>
        <p:spPr>
          <a:xfrm>
            <a:off x="866775" y="2674590"/>
            <a:ext cx="4941555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E2E8F0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Bez DHCP (Ručně)</a:t>
            </a:r>
            <a:endParaRPr/>
          </a:p>
        </p:txBody>
      </p:sp>
      <p:sp>
        <p:nvSpPr>
          <p:cNvPr id="165" name="Google Shape;165;p16"/>
          <p:cNvSpPr txBox="1"/>
          <p:nvPr/>
        </p:nvSpPr>
        <p:spPr>
          <a:xfrm>
            <a:off x="866775" y="3103228"/>
            <a:ext cx="4706100" cy="57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6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Museli byste na každém mobilu ručně psát: </a:t>
            </a:r>
            <a:b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120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. </a:t>
            </a:r>
            <a:b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120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 To je nepraktické a náchylné k chybám.</a:t>
            </a:r>
            <a:endParaRPr/>
          </a:p>
        </p:txBody>
      </p:sp>
      <p:sp>
        <p:nvSpPr>
          <p:cNvPr id="166" name="Google Shape;166;p16"/>
          <p:cNvSpPr txBox="1"/>
          <p:nvPr/>
        </p:nvSpPr>
        <p:spPr>
          <a:xfrm>
            <a:off x="6618982" y="2796480"/>
            <a:ext cx="4941555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E2E8F0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S DHCP (Automaticky)</a:t>
            </a:r>
            <a:endParaRPr/>
          </a:p>
        </p:txBody>
      </p:sp>
      <p:sp>
        <p:nvSpPr>
          <p:cNvPr id="167" name="Google Shape;167;p16"/>
          <p:cNvSpPr txBox="1"/>
          <p:nvPr/>
        </p:nvSpPr>
        <p:spPr>
          <a:xfrm>
            <a:off x="6618982" y="3225105"/>
            <a:ext cx="4706242" cy="4875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104775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Přijdete domů Mobil "zakřičí": </a:t>
            </a:r>
            <a:r>
              <a:rPr b="0" i="1" lang="en-US" sz="120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"Je tu nějaký router?"</a:t>
            </a:r>
            <a:r>
              <a:rPr b="0" i="0" lang="en-US" sz="120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 Router odpoví: </a:t>
            </a:r>
            <a:r>
              <a:rPr b="0" i="1" lang="en-US" sz="120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"Ano, tady máš adresu 192.168.0.105 na 24 hodin."</a:t>
            </a:r>
            <a:endParaRPr/>
          </a:p>
        </p:txBody>
      </p:sp>
      <p:pic>
        <p:nvPicPr>
          <p:cNvPr descr="image.png" id="168" name="Google Shape;168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66775" y="3319470"/>
            <a:ext cx="2686050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9" name="Google Shape;169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666732" y="3301305"/>
            <a:ext cx="104775" cy="1143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70" name="Google Shape;170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543282" y="3301305"/>
            <a:ext cx="104775" cy="114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E293B"/>
        </a:solidFill>
      </p:bgPr>
    </p:bg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75" name="Google Shape;175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1025" y="1657350"/>
            <a:ext cx="3486150" cy="274692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76" name="Google Shape;176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52925" y="1657350"/>
            <a:ext cx="3486150" cy="274692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77" name="Google Shape;177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124825" y="1657350"/>
            <a:ext cx="3486150" cy="2746920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17"/>
          <p:cNvSpPr txBox="1"/>
          <p:nvPr/>
        </p:nvSpPr>
        <p:spPr>
          <a:xfrm>
            <a:off x="581025" y="581025"/>
            <a:ext cx="11581447" cy="5048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150" u="none" cap="none" strike="noStrike">
                <a:solidFill>
                  <a:srgbClr val="38BDF8"/>
                </a:solidFill>
                <a:latin typeface="Inter"/>
                <a:ea typeface="Inter"/>
                <a:cs typeface="Inter"/>
                <a:sym typeface="Inter"/>
              </a:rPr>
              <a:t>Wi-Fi: Více než jen heslo</a:t>
            </a:r>
            <a:endParaRPr/>
          </a:p>
        </p:txBody>
      </p:sp>
      <p:sp>
        <p:nvSpPr>
          <p:cNvPr id="179" name="Google Shape;179;p17"/>
          <p:cNvSpPr/>
          <p:nvPr/>
        </p:nvSpPr>
        <p:spPr>
          <a:xfrm>
            <a:off x="581025" y="1257300"/>
            <a:ext cx="11029950" cy="19050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17"/>
          <p:cNvSpPr txBox="1"/>
          <p:nvPr/>
        </p:nvSpPr>
        <p:spPr>
          <a:xfrm>
            <a:off x="11553825" y="6496050"/>
            <a:ext cx="342900" cy="1619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5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5 / 10</a:t>
            </a:r>
            <a:endParaRPr/>
          </a:p>
        </p:txBody>
      </p:sp>
      <p:sp>
        <p:nvSpPr>
          <p:cNvPr id="181" name="Google Shape;181;p17"/>
          <p:cNvSpPr txBox="1"/>
          <p:nvPr/>
        </p:nvSpPr>
        <p:spPr>
          <a:xfrm>
            <a:off x="828675" y="2428875"/>
            <a:ext cx="3140392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E2E8F0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SSID</a:t>
            </a:r>
            <a:endParaRPr/>
          </a:p>
        </p:txBody>
      </p:sp>
      <p:sp>
        <p:nvSpPr>
          <p:cNvPr id="182" name="Google Shape;182;p17"/>
          <p:cNvSpPr txBox="1"/>
          <p:nvPr/>
        </p:nvSpPr>
        <p:spPr>
          <a:xfrm>
            <a:off x="828675" y="2971800"/>
            <a:ext cx="2990850" cy="2742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Název sítě.</a:t>
            </a:r>
            <a:endParaRPr/>
          </a:p>
        </p:txBody>
      </p:sp>
      <p:sp>
        <p:nvSpPr>
          <p:cNvPr id="183" name="Google Shape;183;p17"/>
          <p:cNvSpPr txBox="1"/>
          <p:nvPr/>
        </p:nvSpPr>
        <p:spPr>
          <a:xfrm>
            <a:off x="828675" y="3634829"/>
            <a:ext cx="2990850" cy="4265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9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5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Tip: Nedávejte tam své příjmení ani číslo bytu. Usnadňujete práci hackerům při cíleném útoku.</a:t>
            </a:r>
            <a:endParaRPr/>
          </a:p>
        </p:txBody>
      </p:sp>
      <p:sp>
        <p:nvSpPr>
          <p:cNvPr id="184" name="Google Shape;184;p17"/>
          <p:cNvSpPr txBox="1"/>
          <p:nvPr/>
        </p:nvSpPr>
        <p:spPr>
          <a:xfrm>
            <a:off x="4600575" y="2428875"/>
            <a:ext cx="3140392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E2E8F0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Šifrování</a:t>
            </a:r>
            <a:endParaRPr/>
          </a:p>
        </p:txBody>
      </p:sp>
      <p:sp>
        <p:nvSpPr>
          <p:cNvPr id="185" name="Google Shape;185;p17"/>
          <p:cNvSpPr txBox="1"/>
          <p:nvPr/>
        </p:nvSpPr>
        <p:spPr>
          <a:xfrm>
            <a:off x="4600575" y="2971800"/>
            <a:ext cx="2990850" cy="2742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WEP:</a:t>
            </a:r>
            <a:r>
              <a:rPr b="0" i="0" lang="en-US" sz="13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Staré, prolomitelné za minutu.</a:t>
            </a:r>
            <a:endParaRPr/>
          </a:p>
        </p:txBody>
      </p:sp>
      <p:sp>
        <p:nvSpPr>
          <p:cNvPr id="186" name="Google Shape;186;p17"/>
          <p:cNvSpPr txBox="1"/>
          <p:nvPr/>
        </p:nvSpPr>
        <p:spPr>
          <a:xfrm>
            <a:off x="4600575" y="3512790"/>
            <a:ext cx="2990850" cy="5485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WPA2/WPA3:</a:t>
            </a:r>
            <a:r>
              <a:rPr b="0" i="0" lang="en-US" sz="13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Standard. Používejte vždy silné heslo.</a:t>
            </a:r>
            <a:endParaRPr/>
          </a:p>
        </p:txBody>
      </p:sp>
      <p:sp>
        <p:nvSpPr>
          <p:cNvPr id="187" name="Google Shape;187;p17"/>
          <p:cNvSpPr txBox="1"/>
          <p:nvPr/>
        </p:nvSpPr>
        <p:spPr>
          <a:xfrm>
            <a:off x="8372475" y="2428875"/>
            <a:ext cx="3140392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E2E8F0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Síť pro hosty</a:t>
            </a:r>
            <a:endParaRPr/>
          </a:p>
        </p:txBody>
      </p:sp>
      <p:sp>
        <p:nvSpPr>
          <p:cNvPr id="188" name="Google Shape;188;p17"/>
          <p:cNvSpPr txBox="1"/>
          <p:nvPr/>
        </p:nvSpPr>
        <p:spPr>
          <a:xfrm>
            <a:off x="8372475" y="2971800"/>
            <a:ext cx="2990850" cy="5485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Vytvoří druhou Wi-Fi (např. "Navsteva").</a:t>
            </a:r>
            <a:endParaRPr/>
          </a:p>
        </p:txBody>
      </p:sp>
      <p:sp>
        <p:nvSpPr>
          <p:cNvPr id="189" name="Google Shape;189;p17"/>
          <p:cNvSpPr txBox="1"/>
          <p:nvPr/>
        </p:nvSpPr>
        <p:spPr>
          <a:xfrm>
            <a:off x="8372475" y="3634829"/>
            <a:ext cx="2990850" cy="4265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9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5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Hosté se dostanou na internet, ale nevidí vaše soukromé soubory v počítači.</a:t>
            </a:r>
            <a:endParaRPr/>
          </a:p>
        </p:txBody>
      </p:sp>
      <p:pic>
        <p:nvPicPr>
          <p:cNvPr descr="image.png" id="190" name="Google Shape;190;p1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28675" y="1933575"/>
            <a:ext cx="2667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91" name="Google Shape;191;p1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600575" y="1933575"/>
            <a:ext cx="3429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92" name="Google Shape;192;p1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8372475" y="1933575"/>
            <a:ext cx="381000" cy="304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E293B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97" name="Google Shape;197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86500" y="1657350"/>
            <a:ext cx="5324475" cy="3402210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18"/>
          <p:cNvSpPr txBox="1"/>
          <p:nvPr/>
        </p:nvSpPr>
        <p:spPr>
          <a:xfrm>
            <a:off x="581025" y="581025"/>
            <a:ext cx="11581447" cy="5048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150" u="none" cap="none" strike="noStrike">
                <a:solidFill>
                  <a:srgbClr val="38BDF8"/>
                </a:solidFill>
                <a:latin typeface="Inter"/>
                <a:ea typeface="Inter"/>
                <a:cs typeface="Inter"/>
                <a:sym typeface="Inter"/>
              </a:rPr>
              <a:t>DNS: Telefonní seznam internetu</a:t>
            </a:r>
            <a:endParaRPr/>
          </a:p>
        </p:txBody>
      </p:sp>
      <p:sp>
        <p:nvSpPr>
          <p:cNvPr id="199" name="Google Shape;199;p18"/>
          <p:cNvSpPr/>
          <p:nvPr/>
        </p:nvSpPr>
        <p:spPr>
          <a:xfrm>
            <a:off x="581025" y="1257300"/>
            <a:ext cx="11029950" cy="19050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18"/>
          <p:cNvSpPr txBox="1"/>
          <p:nvPr/>
        </p:nvSpPr>
        <p:spPr>
          <a:xfrm>
            <a:off x="11544300" y="6496050"/>
            <a:ext cx="352425" cy="1619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5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6 / 10</a:t>
            </a:r>
            <a:endParaRPr/>
          </a:p>
        </p:txBody>
      </p:sp>
      <p:sp>
        <p:nvSpPr>
          <p:cNvPr id="201" name="Google Shape;201;p18"/>
          <p:cNvSpPr txBox="1"/>
          <p:nvPr/>
        </p:nvSpPr>
        <p:spPr>
          <a:xfrm>
            <a:off x="581025" y="1657350"/>
            <a:ext cx="5590698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E2E8F0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Jak to funguje?</a:t>
            </a:r>
            <a:endParaRPr/>
          </a:p>
        </p:txBody>
      </p:sp>
      <p:sp>
        <p:nvSpPr>
          <p:cNvPr id="202" name="Google Shape;202;p18"/>
          <p:cNvSpPr txBox="1"/>
          <p:nvPr/>
        </p:nvSpPr>
        <p:spPr>
          <a:xfrm>
            <a:off x="6534150" y="2428875"/>
            <a:ext cx="5070633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E2E8F0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Proč měnit DNS?</a:t>
            </a:r>
            <a:endParaRPr/>
          </a:p>
        </p:txBody>
      </p:sp>
      <p:sp>
        <p:nvSpPr>
          <p:cNvPr id="203" name="Google Shape;203;p18"/>
          <p:cNvSpPr txBox="1"/>
          <p:nvPr/>
        </p:nvSpPr>
        <p:spPr>
          <a:xfrm>
            <a:off x="6534150" y="2971800"/>
            <a:ext cx="4829175" cy="2742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Váš poskytovatel má často pomalé DNS servery.</a:t>
            </a:r>
            <a:endParaRPr/>
          </a:p>
        </p:txBody>
      </p:sp>
      <p:sp>
        <p:nvSpPr>
          <p:cNvPr id="204" name="Google Shape;204;p18"/>
          <p:cNvSpPr txBox="1"/>
          <p:nvPr/>
        </p:nvSpPr>
        <p:spPr>
          <a:xfrm>
            <a:off x="6534150" y="3512790"/>
            <a:ext cx="4829175" cy="2742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Změnou na veřejné DNS můžete zrychlit odezvu:</a:t>
            </a:r>
            <a:endParaRPr/>
          </a:p>
        </p:txBody>
      </p:sp>
      <p:sp>
        <p:nvSpPr>
          <p:cNvPr id="205" name="Google Shape;205;p18"/>
          <p:cNvSpPr txBox="1"/>
          <p:nvPr/>
        </p:nvSpPr>
        <p:spPr>
          <a:xfrm>
            <a:off x="704850" y="2123122"/>
            <a:ext cx="114300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1.</a:t>
            </a:r>
            <a:endParaRPr/>
          </a:p>
        </p:txBody>
      </p:sp>
      <p:sp>
        <p:nvSpPr>
          <p:cNvPr id="206" name="Google Shape;206;p18"/>
          <p:cNvSpPr txBox="1"/>
          <p:nvPr/>
        </p:nvSpPr>
        <p:spPr>
          <a:xfrm>
            <a:off x="819150" y="2124075"/>
            <a:ext cx="5086350" cy="2742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11430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Vy napíšete:</a:t>
            </a:r>
            <a:endParaRPr/>
          </a:p>
        </p:txBody>
      </p:sp>
      <p:sp>
        <p:nvSpPr>
          <p:cNvPr id="207" name="Google Shape;207;p18"/>
          <p:cNvSpPr txBox="1"/>
          <p:nvPr/>
        </p:nvSpPr>
        <p:spPr>
          <a:xfrm>
            <a:off x="666750" y="2492662"/>
            <a:ext cx="152400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2.</a:t>
            </a:r>
            <a:endParaRPr/>
          </a:p>
        </p:txBody>
      </p:sp>
      <p:sp>
        <p:nvSpPr>
          <p:cNvPr id="208" name="Google Shape;208;p18"/>
          <p:cNvSpPr txBox="1"/>
          <p:nvPr/>
        </p:nvSpPr>
        <p:spPr>
          <a:xfrm>
            <a:off x="819150" y="2493615"/>
            <a:ext cx="5086350" cy="2742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15240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Počítač nerozumí písmenům, potřebuje IP.</a:t>
            </a:r>
            <a:endParaRPr/>
          </a:p>
        </p:txBody>
      </p:sp>
      <p:sp>
        <p:nvSpPr>
          <p:cNvPr id="209" name="Google Shape;209;p18"/>
          <p:cNvSpPr txBox="1"/>
          <p:nvPr/>
        </p:nvSpPr>
        <p:spPr>
          <a:xfrm>
            <a:off x="666750" y="2862202"/>
            <a:ext cx="152400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3.</a:t>
            </a:r>
            <a:endParaRPr/>
          </a:p>
        </p:txBody>
      </p:sp>
      <p:sp>
        <p:nvSpPr>
          <p:cNvPr id="210" name="Google Shape;210;p18"/>
          <p:cNvSpPr txBox="1"/>
          <p:nvPr/>
        </p:nvSpPr>
        <p:spPr>
          <a:xfrm>
            <a:off x="819150" y="2863155"/>
            <a:ext cx="5086350" cy="2742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15240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Zeptá se </a:t>
            </a:r>
            <a:r>
              <a:rPr b="1" i="0" lang="en-US" sz="13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DNS Serveru</a:t>
            </a:r>
            <a:r>
              <a:rPr b="0" i="0" lang="en-US" sz="13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: </a:t>
            </a:r>
            <a:r>
              <a:rPr b="0" i="1" lang="en-US" sz="13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"Kde bydlí Google?"</a:t>
            </a:r>
            <a:endParaRPr/>
          </a:p>
        </p:txBody>
      </p:sp>
      <p:sp>
        <p:nvSpPr>
          <p:cNvPr id="211" name="Google Shape;211;p18"/>
          <p:cNvSpPr txBox="1"/>
          <p:nvPr/>
        </p:nvSpPr>
        <p:spPr>
          <a:xfrm>
            <a:off x="666750" y="3231743"/>
            <a:ext cx="152400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4.</a:t>
            </a:r>
            <a:endParaRPr/>
          </a:p>
        </p:txBody>
      </p:sp>
      <p:sp>
        <p:nvSpPr>
          <p:cNvPr id="212" name="Google Shape;212;p18"/>
          <p:cNvSpPr txBox="1"/>
          <p:nvPr/>
        </p:nvSpPr>
        <p:spPr>
          <a:xfrm>
            <a:off x="819150" y="3232695"/>
            <a:ext cx="5086350" cy="2742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15240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DNS odpoví: </a:t>
            </a:r>
            <a:r>
              <a:rPr b="0" i="1" lang="en-US" sz="13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"Na adrese 142.250.180.206"</a:t>
            </a:r>
            <a:endParaRPr/>
          </a:p>
        </p:txBody>
      </p:sp>
      <p:sp>
        <p:nvSpPr>
          <p:cNvPr id="213" name="Google Shape;213;p18"/>
          <p:cNvSpPr txBox="1"/>
          <p:nvPr/>
        </p:nvSpPr>
        <p:spPr>
          <a:xfrm>
            <a:off x="666750" y="3601283"/>
            <a:ext cx="152400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5.</a:t>
            </a:r>
            <a:endParaRPr/>
          </a:p>
        </p:txBody>
      </p:sp>
      <p:sp>
        <p:nvSpPr>
          <p:cNvPr id="214" name="Google Shape;214;p18"/>
          <p:cNvSpPr txBox="1"/>
          <p:nvPr/>
        </p:nvSpPr>
        <p:spPr>
          <a:xfrm>
            <a:off x="819150" y="3602235"/>
            <a:ext cx="5086350" cy="2742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15240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Počítač se připojí.</a:t>
            </a:r>
            <a:endParaRPr/>
          </a:p>
        </p:txBody>
      </p:sp>
      <p:pic>
        <p:nvPicPr>
          <p:cNvPr descr="image.png" id="215" name="Google Shape;215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534150" y="1933575"/>
            <a:ext cx="304800" cy="304800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18"/>
          <p:cNvSpPr txBox="1"/>
          <p:nvPr/>
        </p:nvSpPr>
        <p:spPr>
          <a:xfrm>
            <a:off x="6772275" y="4072830"/>
            <a:ext cx="4591050" cy="2742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161925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b="1" i="0" lang="en-US" sz="13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Google:</a:t>
            </a:r>
            <a:endParaRPr/>
          </a:p>
        </p:txBody>
      </p:sp>
      <p:sp>
        <p:nvSpPr>
          <p:cNvPr id="217" name="Google Shape;217;p18"/>
          <p:cNvSpPr txBox="1"/>
          <p:nvPr/>
        </p:nvSpPr>
        <p:spPr>
          <a:xfrm>
            <a:off x="6772275" y="4442370"/>
            <a:ext cx="4591050" cy="2742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19075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Cloudflare:</a:t>
            </a:r>
            <a:r>
              <a:rPr b="0" i="0" lang="en-US" sz="13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(Rychlé a soukromé)</a:t>
            </a:r>
            <a:endParaRPr/>
          </a:p>
        </p:txBody>
      </p:sp>
      <p:pic>
        <p:nvPicPr>
          <p:cNvPr descr="image.png" id="218" name="Google Shape;218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876425" y="2133600"/>
            <a:ext cx="144780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19" name="Google Shape;219;p1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696200" y="4082355"/>
            <a:ext cx="78105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20" name="Google Shape;220;p1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020050" y="4451895"/>
            <a:ext cx="78105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21" name="Google Shape;221;p18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772275" y="4115692"/>
            <a:ext cx="161925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22" name="Google Shape;222;p18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772275" y="4485233"/>
            <a:ext cx="219075" cy="180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E293B"/>
        </a:solidFill>
      </p:bgPr>
    </p:bg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27" name="Google Shape;227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1025" y="2388840"/>
            <a:ext cx="11029950" cy="2108745"/>
          </a:xfrm>
          <a:prstGeom prst="rect">
            <a:avLst/>
          </a:prstGeom>
          <a:noFill/>
          <a:ln>
            <a:noFill/>
          </a:ln>
        </p:spPr>
      </p:pic>
      <p:sp>
        <p:nvSpPr>
          <p:cNvPr id="228" name="Google Shape;228;p19"/>
          <p:cNvSpPr txBox="1"/>
          <p:nvPr/>
        </p:nvSpPr>
        <p:spPr>
          <a:xfrm>
            <a:off x="581025" y="581025"/>
            <a:ext cx="11581447" cy="5048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150" u="none" cap="none" strike="noStrike">
                <a:solidFill>
                  <a:srgbClr val="38BDF8"/>
                </a:solidFill>
                <a:latin typeface="Inter"/>
                <a:ea typeface="Inter"/>
                <a:cs typeface="Inter"/>
                <a:sym typeface="Inter"/>
              </a:rPr>
              <a:t>MAC Adresa vs. IP Adresa</a:t>
            </a:r>
            <a:endParaRPr/>
          </a:p>
        </p:txBody>
      </p:sp>
      <p:sp>
        <p:nvSpPr>
          <p:cNvPr id="229" name="Google Shape;229;p19"/>
          <p:cNvSpPr/>
          <p:nvPr/>
        </p:nvSpPr>
        <p:spPr>
          <a:xfrm>
            <a:off x="581025" y="1257300"/>
            <a:ext cx="11029950" cy="19050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19"/>
          <p:cNvSpPr txBox="1"/>
          <p:nvPr/>
        </p:nvSpPr>
        <p:spPr>
          <a:xfrm>
            <a:off x="581025" y="1828800"/>
            <a:ext cx="11029950" cy="2742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V sekci </a:t>
            </a:r>
            <a:r>
              <a:rPr b="1" i="0" lang="en-US" sz="13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Zabezpečení</a:t>
            </a:r>
            <a:r>
              <a:rPr b="0" i="0" lang="en-US" sz="13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budete blokovat útočníka podle MAC adresy. Proč?</a:t>
            </a:r>
            <a:endParaRPr/>
          </a:p>
        </p:txBody>
      </p:sp>
      <p:sp>
        <p:nvSpPr>
          <p:cNvPr id="231" name="Google Shape;231;p19"/>
          <p:cNvSpPr txBox="1"/>
          <p:nvPr/>
        </p:nvSpPr>
        <p:spPr>
          <a:xfrm>
            <a:off x="11553825" y="6496050"/>
            <a:ext cx="342900" cy="1619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5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7 / 10</a:t>
            </a:r>
            <a:endParaRPr/>
          </a:p>
        </p:txBody>
      </p:sp>
      <p:sp>
        <p:nvSpPr>
          <p:cNvPr id="232" name="Google Shape;232;p19"/>
          <p:cNvSpPr txBox="1"/>
          <p:nvPr/>
        </p:nvSpPr>
        <p:spPr>
          <a:xfrm>
            <a:off x="866775" y="2674590"/>
            <a:ext cx="5285660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E2E8F0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IP Adresa (192.168.0.105)</a:t>
            </a:r>
            <a:endParaRPr/>
          </a:p>
        </p:txBody>
      </p:sp>
      <p:sp>
        <p:nvSpPr>
          <p:cNvPr id="233" name="Google Shape;233;p19"/>
          <p:cNvSpPr txBox="1"/>
          <p:nvPr/>
        </p:nvSpPr>
        <p:spPr>
          <a:xfrm>
            <a:off x="866775" y="3122265"/>
            <a:ext cx="5033962" cy="2742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19075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Je jako </a:t>
            </a:r>
            <a:r>
              <a:rPr b="1" i="0" lang="en-US" sz="13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oblečení</a:t>
            </a:r>
            <a:r>
              <a:rPr b="0" i="0" lang="en-US" sz="13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  <a:endParaRPr/>
          </a:p>
        </p:txBody>
      </p:sp>
      <p:sp>
        <p:nvSpPr>
          <p:cNvPr id="234" name="Google Shape;234;p19"/>
          <p:cNvSpPr txBox="1"/>
          <p:nvPr/>
        </p:nvSpPr>
        <p:spPr>
          <a:xfrm>
            <a:off x="866775" y="3568005"/>
            <a:ext cx="5033962" cy="5485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Můžete si ho převléknout (změnit v nastavení). Pokud zablokujete IP, útočník si ji změní a je zpět.</a:t>
            </a:r>
            <a:endParaRPr/>
          </a:p>
        </p:txBody>
      </p:sp>
      <p:sp>
        <p:nvSpPr>
          <p:cNvPr id="235" name="Google Shape;235;p19"/>
          <p:cNvSpPr txBox="1"/>
          <p:nvPr/>
        </p:nvSpPr>
        <p:spPr>
          <a:xfrm>
            <a:off x="6291262" y="2674590"/>
            <a:ext cx="5285660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E2E8F0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MAC Adresa (A1:B2:C3...)</a:t>
            </a:r>
            <a:endParaRPr/>
          </a:p>
        </p:txBody>
      </p:sp>
      <p:sp>
        <p:nvSpPr>
          <p:cNvPr id="236" name="Google Shape;236;p19"/>
          <p:cNvSpPr txBox="1"/>
          <p:nvPr/>
        </p:nvSpPr>
        <p:spPr>
          <a:xfrm>
            <a:off x="6291262" y="3122265"/>
            <a:ext cx="5033962" cy="2742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17145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Je jako </a:t>
            </a:r>
            <a:r>
              <a:rPr b="1" i="0" lang="en-US" sz="13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otisk prstu</a:t>
            </a:r>
            <a:r>
              <a:rPr b="0" i="0" lang="en-US" sz="13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  <a:endParaRPr/>
          </a:p>
        </p:txBody>
      </p:sp>
      <p:sp>
        <p:nvSpPr>
          <p:cNvPr id="237" name="Google Shape;237;p19"/>
          <p:cNvSpPr txBox="1"/>
          <p:nvPr/>
        </p:nvSpPr>
        <p:spPr>
          <a:xfrm>
            <a:off x="6291262" y="3568005"/>
            <a:ext cx="5033962" cy="5485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Je "vypálena" do čipu z výroby. Změnit ji je velmi těžké. Proto blokujeme MAC adresy.</a:t>
            </a:r>
            <a:endParaRPr/>
          </a:p>
        </p:txBody>
      </p:sp>
      <p:pic>
        <p:nvPicPr>
          <p:cNvPr descr="image.png" id="238" name="Google Shape;238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66775" y="3169890"/>
            <a:ext cx="219075" cy="1714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39" name="Google Shape;239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91262" y="3169890"/>
            <a:ext cx="171450" cy="171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E293B"/>
        </a:solidFill>
      </p:bgPr>
    </p:bg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44" name="Google Shape;244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1025" y="1657350"/>
            <a:ext cx="5324475" cy="342885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45" name="Google Shape;245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86500" y="1657350"/>
            <a:ext cx="5324475" cy="3428851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20"/>
          <p:cNvSpPr txBox="1"/>
          <p:nvPr/>
        </p:nvSpPr>
        <p:spPr>
          <a:xfrm>
            <a:off x="581025" y="581025"/>
            <a:ext cx="11581447" cy="5048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150" u="none" cap="none" strike="noStrike">
                <a:solidFill>
                  <a:srgbClr val="38BDF8"/>
                </a:solidFill>
                <a:latin typeface="Inter"/>
                <a:ea typeface="Inter"/>
                <a:cs typeface="Inter"/>
                <a:sym typeface="Inter"/>
              </a:rPr>
              <a:t>Pro hráče a experty</a:t>
            </a:r>
            <a:endParaRPr/>
          </a:p>
        </p:txBody>
      </p:sp>
      <p:sp>
        <p:nvSpPr>
          <p:cNvPr id="247" name="Google Shape;247;p20"/>
          <p:cNvSpPr/>
          <p:nvPr/>
        </p:nvSpPr>
        <p:spPr>
          <a:xfrm>
            <a:off x="581025" y="1257300"/>
            <a:ext cx="11029950" cy="19050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" name="Google Shape;248;p20"/>
          <p:cNvSpPr txBox="1"/>
          <p:nvPr/>
        </p:nvSpPr>
        <p:spPr>
          <a:xfrm>
            <a:off x="11544300" y="6496050"/>
            <a:ext cx="352425" cy="1619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5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8 / 10</a:t>
            </a:r>
            <a:endParaRPr/>
          </a:p>
        </p:txBody>
      </p:sp>
      <p:sp>
        <p:nvSpPr>
          <p:cNvPr id="249" name="Google Shape;249;p20"/>
          <p:cNvSpPr txBox="1"/>
          <p:nvPr/>
        </p:nvSpPr>
        <p:spPr>
          <a:xfrm>
            <a:off x="828675" y="2428875"/>
            <a:ext cx="5070633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E2E8F0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Port Forwarding</a:t>
            </a:r>
            <a:endParaRPr/>
          </a:p>
        </p:txBody>
      </p:sp>
      <p:sp>
        <p:nvSpPr>
          <p:cNvPr id="250" name="Google Shape;250;p20"/>
          <p:cNvSpPr txBox="1"/>
          <p:nvPr/>
        </p:nvSpPr>
        <p:spPr>
          <a:xfrm>
            <a:off x="828675" y="2971800"/>
            <a:ext cx="4829175" cy="5485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Router standardně blokuje všechna spojení zvenčí (firewall).</a:t>
            </a:r>
            <a:endParaRPr/>
          </a:p>
        </p:txBody>
      </p:sp>
      <p:sp>
        <p:nvSpPr>
          <p:cNvPr id="251" name="Google Shape;251;p20"/>
          <p:cNvSpPr txBox="1"/>
          <p:nvPr/>
        </p:nvSpPr>
        <p:spPr>
          <a:xfrm>
            <a:off x="828675" y="3787080"/>
            <a:ext cx="4829175" cy="5485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Pokud chcete založit server (např. Minecraft), musíte do zdi "vyvrtat díru".</a:t>
            </a:r>
            <a:endParaRPr/>
          </a:p>
        </p:txBody>
      </p:sp>
      <p:pic>
        <p:nvPicPr>
          <p:cNvPr descr="image.png" id="252" name="Google Shape;252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28675" y="4430910"/>
            <a:ext cx="4829175" cy="312390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Google Shape;253;p20"/>
          <p:cNvSpPr txBox="1"/>
          <p:nvPr/>
        </p:nvSpPr>
        <p:spPr>
          <a:xfrm>
            <a:off x="6534150" y="2428875"/>
            <a:ext cx="5070633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E2E8F0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QoS (Quality of Service)</a:t>
            </a:r>
            <a:endParaRPr/>
          </a:p>
        </p:txBody>
      </p:sp>
      <p:sp>
        <p:nvSpPr>
          <p:cNvPr id="254" name="Google Shape;254;p20"/>
          <p:cNvSpPr txBox="1"/>
          <p:nvPr/>
        </p:nvSpPr>
        <p:spPr>
          <a:xfrm>
            <a:off x="6534150" y="2971800"/>
            <a:ext cx="4829175" cy="2742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Řízení provozu na "dálnici".</a:t>
            </a:r>
            <a:endParaRPr/>
          </a:p>
        </p:txBody>
      </p:sp>
      <p:sp>
        <p:nvSpPr>
          <p:cNvPr id="255" name="Google Shape;255;p20"/>
          <p:cNvSpPr txBox="1"/>
          <p:nvPr/>
        </p:nvSpPr>
        <p:spPr>
          <a:xfrm>
            <a:off x="6534150" y="3512790"/>
            <a:ext cx="4829175" cy="2742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Pokud někdo stahuje velký soubor, zabere celou dálnici.</a:t>
            </a:r>
            <a:endParaRPr/>
          </a:p>
        </p:txBody>
      </p:sp>
      <p:sp>
        <p:nvSpPr>
          <p:cNvPr id="256" name="Google Shape;256;p20"/>
          <p:cNvSpPr txBox="1"/>
          <p:nvPr/>
        </p:nvSpPr>
        <p:spPr>
          <a:xfrm>
            <a:off x="6534150" y="4053780"/>
            <a:ext cx="4829175" cy="5485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QoS vytvoří </a:t>
            </a:r>
            <a:r>
              <a:rPr b="1" i="0" lang="en-US" sz="13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pruh pro sanitky</a:t>
            </a:r>
            <a:r>
              <a:rPr b="0" i="0" lang="en-US" sz="13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(hry, videohovory), který má vždy přednost.</a:t>
            </a:r>
            <a:endParaRPr/>
          </a:p>
        </p:txBody>
      </p:sp>
      <p:pic>
        <p:nvPicPr>
          <p:cNvPr descr="image.png" id="257" name="Google Shape;257;p2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28675" y="1933575"/>
            <a:ext cx="3048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58" name="Google Shape;258;p2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534150" y="1933575"/>
            <a:ext cx="381000" cy="304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E293B"/>
        </a:solidFill>
      </p:bgPr>
    </p:bg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63" name="Google Shape;263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1025" y="1657350"/>
            <a:ext cx="3486150" cy="30288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64" name="Google Shape;264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52925" y="1657350"/>
            <a:ext cx="3486150" cy="30288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65" name="Google Shape;265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124825" y="1657350"/>
            <a:ext cx="3486150" cy="3028801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p21"/>
          <p:cNvSpPr txBox="1"/>
          <p:nvPr/>
        </p:nvSpPr>
        <p:spPr>
          <a:xfrm>
            <a:off x="581025" y="581025"/>
            <a:ext cx="11581447" cy="5048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150" u="none" cap="none" strike="noStrike">
                <a:solidFill>
                  <a:srgbClr val="38BDF8"/>
                </a:solidFill>
                <a:latin typeface="Inter"/>
                <a:ea typeface="Inter"/>
                <a:cs typeface="Inter"/>
                <a:sym typeface="Inter"/>
              </a:rPr>
              <a:t>Správa a Údržba</a:t>
            </a:r>
            <a:endParaRPr/>
          </a:p>
        </p:txBody>
      </p:sp>
      <p:sp>
        <p:nvSpPr>
          <p:cNvPr id="267" name="Google Shape;267;p21"/>
          <p:cNvSpPr/>
          <p:nvPr/>
        </p:nvSpPr>
        <p:spPr>
          <a:xfrm>
            <a:off x="581025" y="1257300"/>
            <a:ext cx="11029950" cy="19050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p21"/>
          <p:cNvSpPr txBox="1"/>
          <p:nvPr/>
        </p:nvSpPr>
        <p:spPr>
          <a:xfrm>
            <a:off x="11544300" y="6496050"/>
            <a:ext cx="352425" cy="1619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5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9 / 10</a:t>
            </a:r>
            <a:endParaRPr/>
          </a:p>
        </p:txBody>
      </p:sp>
      <p:sp>
        <p:nvSpPr>
          <p:cNvPr id="269" name="Google Shape;269;p21"/>
          <p:cNvSpPr txBox="1"/>
          <p:nvPr/>
        </p:nvSpPr>
        <p:spPr>
          <a:xfrm>
            <a:off x="828675" y="2428875"/>
            <a:ext cx="3140392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E2E8F0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Záloha</a:t>
            </a:r>
            <a:endParaRPr/>
          </a:p>
        </p:txBody>
      </p:sp>
      <p:sp>
        <p:nvSpPr>
          <p:cNvPr id="270" name="Google Shape;270;p21"/>
          <p:cNvSpPr txBox="1"/>
          <p:nvPr/>
        </p:nvSpPr>
        <p:spPr>
          <a:xfrm>
            <a:off x="828675" y="2971800"/>
            <a:ext cx="2991000" cy="153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Před velkými změnami vždy stáhněte soubor .</a:t>
            </a:r>
            <a:endParaRPr b="0" i="0" sz="1350" u="none" cap="none" strike="noStrike">
              <a:solidFill>
                <a:srgbClr val="CBD5E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CBD5E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Pokud router "rozbijete", nahrajete zálohu zpět.</a:t>
            </a:r>
            <a:endParaRPr/>
          </a:p>
        </p:txBody>
      </p:sp>
      <p:sp>
        <p:nvSpPr>
          <p:cNvPr id="271" name="Google Shape;271;p21"/>
          <p:cNvSpPr txBox="1"/>
          <p:nvPr/>
        </p:nvSpPr>
        <p:spPr>
          <a:xfrm>
            <a:off x="4600575" y="2428875"/>
            <a:ext cx="3140392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E2E8F0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LED Control</a:t>
            </a:r>
            <a:endParaRPr/>
          </a:p>
        </p:txBody>
      </p:sp>
      <p:sp>
        <p:nvSpPr>
          <p:cNvPr id="272" name="Google Shape;272;p21"/>
          <p:cNvSpPr txBox="1"/>
          <p:nvPr/>
        </p:nvSpPr>
        <p:spPr>
          <a:xfrm>
            <a:off x="4600575" y="2971800"/>
            <a:ext cx="2990850" cy="8228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Moderní routery umí v noci vypnout diody, aby neblikaly v ložnici. Funkce "Noční režim".</a:t>
            </a:r>
            <a:endParaRPr/>
          </a:p>
        </p:txBody>
      </p:sp>
      <p:sp>
        <p:nvSpPr>
          <p:cNvPr id="273" name="Google Shape;273;p21"/>
          <p:cNvSpPr txBox="1"/>
          <p:nvPr/>
        </p:nvSpPr>
        <p:spPr>
          <a:xfrm>
            <a:off x="8372475" y="2428875"/>
            <a:ext cx="3140392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E2E8F0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Admin Heslo</a:t>
            </a:r>
            <a:endParaRPr/>
          </a:p>
        </p:txBody>
      </p:sp>
      <p:sp>
        <p:nvSpPr>
          <p:cNvPr id="274" name="Google Shape;274;p21"/>
          <p:cNvSpPr txBox="1"/>
          <p:nvPr/>
        </p:nvSpPr>
        <p:spPr>
          <a:xfrm>
            <a:off x="8372475" y="2971800"/>
            <a:ext cx="2990850" cy="13714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Nejdůležitější bezpečnostní krok. Pokud hacker uhodne heslo k routeru, </a:t>
            </a:r>
            <a:r>
              <a:rPr b="1" i="0" lang="en-US" sz="13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ovládá celou vaši síť</a:t>
            </a:r>
            <a:r>
              <a:rPr b="0" i="0" lang="en-US" sz="13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(může vás přesměrovat na falešné bankovnictví).</a:t>
            </a:r>
            <a:endParaRPr/>
          </a:p>
        </p:txBody>
      </p:sp>
      <p:pic>
        <p:nvPicPr>
          <p:cNvPr descr="image.png" id="275" name="Google Shape;275;p2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28675" y="1933575"/>
            <a:ext cx="2667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76" name="Google Shape;276;p2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336000" y="3305165"/>
            <a:ext cx="106680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77" name="Google Shape;277;p2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600575" y="1933575"/>
            <a:ext cx="228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78" name="Google Shape;278;p21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372475" y="1933575"/>
            <a:ext cx="304800" cy="304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